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Open Sans" panose="020B0604020202020204" charset="0"/>
      <p:regular r:id="rId23"/>
      <p:bold r:id="rId24"/>
      <p:italic r:id="rId25"/>
      <p:boldItalic r:id="rId26"/>
    </p:embeddedFont>
    <p:embeddedFont>
      <p:font typeface="Teko"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5d5663ce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5d5663ce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95d5663ce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6"/>
        <p:cNvGrpSpPr/>
        <p:nvPr/>
      </p:nvGrpSpPr>
      <p:grpSpPr>
        <a:xfrm>
          <a:off x="0" y="0"/>
          <a:ext cx="0" cy="0"/>
          <a:chOff x="0" y="0"/>
          <a:chExt cx="0" cy="0"/>
        </a:xfrm>
      </p:grpSpPr>
      <p:pic>
        <p:nvPicPr>
          <p:cNvPr id="57" name="Google Shape;57;p2"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58" name="Google Shape;58;p2"/>
          <p:cNvGrpSpPr/>
          <p:nvPr/>
        </p:nvGrpSpPr>
        <p:grpSpPr>
          <a:xfrm>
            <a:off x="0" y="0"/>
            <a:ext cx="2305051" cy="6858001"/>
            <a:chOff x="0" y="0"/>
            <a:chExt cx="2305051" cy="6858001"/>
          </a:xfrm>
        </p:grpSpPr>
        <p:sp>
          <p:nvSpPr>
            <p:cNvPr id="59" name="Google Shape;59;p2"/>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5" name="Google Shape;65;p2"/>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6" name="Google Shape;66;p2"/>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68" name="Google Shape;68;p2"/>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9" name="Google Shape;69;p2"/>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72" name="Google Shape;72;p2"/>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4" name="Google Shape;74;p2"/>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7" name="Google Shape;77;p2"/>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80" name="Google Shape;80;p2"/>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82" name="Google Shape;82;p2"/>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4" name="Google Shape;84;p2"/>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6" name="Google Shape;86;p2"/>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90" name="Google Shape;90;p2"/>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91" name="Google Shape;91;p2"/>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93" name="Google Shape;93;p2"/>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4" name="Google Shape;94;p2"/>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6" name="Google Shape;96;p2"/>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98" name="Google Shape;98;p2"/>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01" name="Google Shape;101;p2"/>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03" name="Google Shape;103;p2"/>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6" name="Google Shape;106;p2"/>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7" name="Google Shape;107;p2"/>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10" name="Google Shape;110;p2"/>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12" name="Google Shape;112;p2"/>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a:endParaRPr/>
          </a:p>
        </p:txBody>
      </p:sp>
      <p:sp>
        <p:nvSpPr>
          <p:cNvPr id="115" name="Google Shape;115;p2"/>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11"/>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4000"/>
              <a:buFont typeface="Arial"/>
              <a:buNone/>
              <a:defRPr sz="3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72" name="Google Shape;172;p11"/>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73" name="Google Shape;173;p1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1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76"/>
        <p:cNvGrpSpPr/>
        <p:nvPr/>
      </p:nvGrpSpPr>
      <p:grpSpPr>
        <a:xfrm>
          <a:off x="0" y="0"/>
          <a:ext cx="0" cy="0"/>
          <a:chOff x="0" y="0"/>
          <a:chExt cx="0" cy="0"/>
        </a:xfrm>
      </p:grpSpPr>
      <p:sp>
        <p:nvSpPr>
          <p:cNvPr id="177" name="Google Shape;177;p12"/>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12"/>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79" name="Google Shape;179;p1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1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1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82"/>
        <p:cNvGrpSpPr/>
        <p:nvPr/>
      </p:nvGrpSpPr>
      <p:grpSpPr>
        <a:xfrm>
          <a:off x="0" y="0"/>
          <a:ext cx="0" cy="0"/>
          <a:chOff x="0" y="0"/>
          <a:chExt cx="0" cy="0"/>
        </a:xfrm>
      </p:grpSpPr>
      <p:sp>
        <p:nvSpPr>
          <p:cNvPr id="183" name="Google Shape;183;p13"/>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13"/>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5" name="Google Shape;185;p13"/>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6" name="Google Shape;186;p1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1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p13"/>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US" sz="8000" b="0" cap="none">
                <a:solidFill>
                  <a:schemeClr val="lt1"/>
                </a:solidFill>
                <a:latin typeface="Twentieth Century"/>
                <a:ea typeface="Twentieth Century"/>
                <a:cs typeface="Twentieth Century"/>
                <a:sym typeface="Twentieth Century"/>
              </a:rPr>
              <a:t>“</a:t>
            </a:r>
            <a:endParaRPr/>
          </a:p>
        </p:txBody>
      </p:sp>
      <p:sp>
        <p:nvSpPr>
          <p:cNvPr id="190" name="Google Shape;190;p13"/>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US" sz="8000" b="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4"/>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94" name="Google Shape;194;p1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1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15"/>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0" name="Google Shape;200;p15"/>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1" name="Google Shape;201;p15"/>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2" name="Google Shape;202;p15"/>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3" name="Google Shape;203;p15"/>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4" name="Google Shape;204;p15"/>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5" name="Google Shape;205;p1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1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8"/>
        <p:cNvGrpSpPr/>
        <p:nvPr/>
      </p:nvGrpSpPr>
      <p:grpSpPr>
        <a:xfrm>
          <a:off x="0" y="0"/>
          <a:ext cx="0" cy="0"/>
          <a:chOff x="0" y="0"/>
          <a:chExt cx="0" cy="0"/>
        </a:xfrm>
      </p:grpSpPr>
      <p:sp>
        <p:nvSpPr>
          <p:cNvPr id="209" name="Google Shape;209;p16"/>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6"/>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1" name="Google Shape;211;p16"/>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2" name="Google Shape;212;p16"/>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3" name="Google Shape;213;p16"/>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4" name="Google Shape;214;p16"/>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5" name="Google Shape;215;p16"/>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6" name="Google Shape;216;p16"/>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7" name="Google Shape;217;p16"/>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8" name="Google Shape;218;p16"/>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9" name="Google Shape;219;p1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1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1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17"/>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5" name="Google Shape;225;p1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1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18"/>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18"/>
          <p:cNvSpPr txBox="1">
            <a:spLocks noGrp="1"/>
          </p:cNvSpPr>
          <p:nvPr>
            <p:ph type="body" idx="1"/>
          </p:nvPr>
        </p:nvSpPr>
        <p:spPr>
          <a:xfrm rot="5400000">
            <a:off x="2424904" y="-673895"/>
            <a:ext cx="5181601" cy="7748590"/>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31" name="Google Shape;231;p1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1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4"/>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25" name="Google Shape;125;p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5"/>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250"/>
              <a:buNone/>
              <a:defRPr sz="1800" cap="none">
                <a:solidFill>
                  <a:schemeClr val="lt1"/>
                </a:solidFill>
              </a:defRPr>
            </a:lvl1pPr>
            <a:lvl2pPr marL="914400" lvl="1" indent="-228600" algn="l">
              <a:lnSpc>
                <a:spcPct val="120000"/>
              </a:lnSpc>
              <a:spcBef>
                <a:spcPts val="500"/>
              </a:spcBef>
              <a:spcAft>
                <a:spcPts val="0"/>
              </a:spcAft>
              <a:buClr>
                <a:schemeClr val="lt1"/>
              </a:buClr>
              <a:buSzPts val="2250"/>
              <a:buNone/>
              <a:defRPr sz="1800">
                <a:solidFill>
                  <a:schemeClr val="lt1"/>
                </a:solidFill>
              </a:defRPr>
            </a:lvl2pPr>
            <a:lvl3pPr marL="1371600" lvl="2" indent="-228600" algn="l">
              <a:lnSpc>
                <a:spcPct val="120000"/>
              </a:lnSpc>
              <a:spcBef>
                <a:spcPts val="500"/>
              </a:spcBef>
              <a:spcAft>
                <a:spcPts val="0"/>
              </a:spcAft>
              <a:buClr>
                <a:schemeClr val="lt1"/>
              </a:buClr>
              <a:buSzPts val="2250"/>
              <a:buNone/>
              <a:defRPr sz="1800">
                <a:solidFill>
                  <a:schemeClr val="lt1"/>
                </a:solidFill>
              </a:defRPr>
            </a:lvl3pPr>
            <a:lvl4pPr marL="1828800" lvl="3" indent="-228600" algn="l">
              <a:lnSpc>
                <a:spcPct val="120000"/>
              </a:lnSpc>
              <a:spcBef>
                <a:spcPts val="500"/>
              </a:spcBef>
              <a:spcAft>
                <a:spcPts val="0"/>
              </a:spcAft>
              <a:buClr>
                <a:schemeClr val="lt1"/>
              </a:buClr>
              <a:buSzPts val="2000"/>
              <a:buNone/>
              <a:defRPr sz="1600">
                <a:solidFill>
                  <a:schemeClr val="lt1"/>
                </a:solidFill>
              </a:defRPr>
            </a:lvl4pPr>
            <a:lvl5pPr marL="2286000" lvl="4" indent="-228600" algn="l">
              <a:lnSpc>
                <a:spcPct val="120000"/>
              </a:lnSpc>
              <a:spcBef>
                <a:spcPts val="500"/>
              </a:spcBef>
              <a:spcAft>
                <a:spcPts val="0"/>
              </a:spcAft>
              <a:buClr>
                <a:schemeClr val="lt1"/>
              </a:buClr>
              <a:buSzPts val="2000"/>
              <a:buNone/>
              <a:defRPr sz="1600">
                <a:solidFill>
                  <a:schemeClr val="lt1"/>
                </a:solidFill>
              </a:defRPr>
            </a:lvl5pPr>
            <a:lvl6pPr marL="2743200" lvl="5" indent="-228600" algn="l">
              <a:lnSpc>
                <a:spcPct val="120000"/>
              </a:lnSpc>
              <a:spcBef>
                <a:spcPts val="500"/>
              </a:spcBef>
              <a:spcAft>
                <a:spcPts val="0"/>
              </a:spcAft>
              <a:buClr>
                <a:schemeClr val="lt1"/>
              </a:buClr>
              <a:buSzPts val="2000"/>
              <a:buNone/>
              <a:defRPr sz="1600">
                <a:solidFill>
                  <a:schemeClr val="lt1"/>
                </a:solidFill>
              </a:defRPr>
            </a:lvl6pPr>
            <a:lvl7pPr marL="3200400" lvl="6" indent="-228600" algn="l">
              <a:lnSpc>
                <a:spcPct val="120000"/>
              </a:lnSpc>
              <a:spcBef>
                <a:spcPts val="500"/>
              </a:spcBef>
              <a:spcAft>
                <a:spcPts val="0"/>
              </a:spcAft>
              <a:buClr>
                <a:schemeClr val="lt1"/>
              </a:buClr>
              <a:buSzPts val="2000"/>
              <a:buNone/>
              <a:defRPr sz="1600">
                <a:solidFill>
                  <a:schemeClr val="lt1"/>
                </a:solidFill>
              </a:defRPr>
            </a:lvl7pPr>
            <a:lvl8pPr marL="3657600" lvl="7" indent="-228600" algn="l">
              <a:lnSpc>
                <a:spcPct val="120000"/>
              </a:lnSpc>
              <a:spcBef>
                <a:spcPts val="500"/>
              </a:spcBef>
              <a:spcAft>
                <a:spcPts val="0"/>
              </a:spcAft>
              <a:buClr>
                <a:schemeClr val="lt1"/>
              </a:buClr>
              <a:buSzPts val="2000"/>
              <a:buNone/>
              <a:defRPr sz="1600">
                <a:solidFill>
                  <a:schemeClr val="lt1"/>
                </a:solidFill>
              </a:defRPr>
            </a:lvl8pPr>
            <a:lvl9pPr marL="4114800" lvl="8" indent="-228600" algn="l">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131" name="Google Shape;131;p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6"/>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7" name="Google Shape;137;p6"/>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8" name="Google Shape;138;p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7"/>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44" name="Google Shape;144;p7"/>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45" name="Google Shape;145;p7"/>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46" name="Google Shape;146;p7"/>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47" name="Google Shape;147;p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9"/>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58" name="Google Shape;158;p9"/>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59" name="Google Shape;159;p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10"/>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4000"/>
              <a:buFont typeface="Arial"/>
              <a:buNone/>
              <a:defRPr sz="3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3500"/>
              <a:buFont typeface="Arial"/>
              <a:buNone/>
              <a:defRPr sz="28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3000"/>
              <a:buFont typeface="Arial"/>
              <a:buNone/>
              <a:defRPr sz="24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65" name="Google Shape;165;p10"/>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66" name="Google Shape;166;p1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1" descr="\\DROBO-FS\QuickDrops\JB\PPTX NG\Droplets\LightingOverlay.png"/>
          <p:cNvPicPr preferRelativeResize="0"/>
          <p:nvPr/>
        </p:nvPicPr>
        <p:blipFill rotWithShape="1">
          <a:blip r:embed="rId20">
            <a:alphaModFix amt="30000"/>
          </a:blip>
          <a:srcRect/>
          <a:stretch/>
        </p:blipFill>
        <p:spPr>
          <a:xfrm>
            <a:off x="0" y="-1"/>
            <a:ext cx="12192003" cy="6858001"/>
          </a:xfrm>
          <a:prstGeom prst="rect">
            <a:avLst/>
          </a:prstGeom>
          <a:noFill/>
          <a:ln>
            <a:noFill/>
          </a:ln>
        </p:spPr>
      </p:pic>
      <p:grpSp>
        <p:nvGrpSpPr>
          <p:cNvPr id="11" name="Google Shape;11;p1"/>
          <p:cNvGrpSpPr/>
          <p:nvPr/>
        </p:nvGrpSpPr>
        <p:grpSpPr>
          <a:xfrm>
            <a:off x="-14288" y="0"/>
            <a:ext cx="12053888" cy="6858001"/>
            <a:chOff x="-14288" y="0"/>
            <a:chExt cx="12053888" cy="6858001"/>
          </a:xfrm>
        </p:grpSpPr>
        <p:grpSp>
          <p:nvGrpSpPr>
            <p:cNvPr id="12" name="Google Shape;12;p1"/>
            <p:cNvGrpSpPr/>
            <p:nvPr/>
          </p:nvGrpSpPr>
          <p:grpSpPr>
            <a:xfrm>
              <a:off x="-14288" y="0"/>
              <a:ext cx="1220788" cy="6858001"/>
              <a:chOff x="-14288" y="0"/>
              <a:chExt cx="1220788" cy="6858001"/>
            </a:xfrm>
          </p:grpSpPr>
          <p:sp>
            <p:nvSpPr>
              <p:cNvPr id="13" name="Google Shape;13;p1"/>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7" name="Google Shape;17;p1"/>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9" name="Google Shape;19;p1"/>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20" name="Google Shape;20;p1"/>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23" name="Google Shape;23;p1"/>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1"/>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25" name="Google Shape;25;p1"/>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6" name="Google Shape;26;p1"/>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7" name="Google Shape;27;p1"/>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8" name="Google Shape;28;p1"/>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1" name="Google Shape;31;p1"/>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3" name="Google Shape;33;p1"/>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5" name="Google Shape;35;p1"/>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6" name="Google Shape;36;p1"/>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9" name="Google Shape;39;p1"/>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1"/>
            <p:cNvGrpSpPr/>
            <p:nvPr/>
          </p:nvGrpSpPr>
          <p:grpSpPr>
            <a:xfrm>
              <a:off x="11364912" y="0"/>
              <a:ext cx="674688" cy="6848476"/>
              <a:chOff x="11364912" y="0"/>
              <a:chExt cx="674688" cy="6848476"/>
            </a:xfrm>
          </p:grpSpPr>
          <p:sp>
            <p:nvSpPr>
              <p:cNvPr id="41" name="Google Shape;41;p1"/>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42" name="Google Shape;42;p1"/>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7" name="Google Shape;47;p1"/>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9" name="Google Shape;49;p1"/>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3" name="Google Shape;53;p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4" name="Google Shape;54;p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5" name="Google Shape;55;p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Kn1fnizNO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9"/>
          <p:cNvSpPr txBox="1">
            <a:spLocks noGrp="1"/>
          </p:cNvSpPr>
          <p:nvPr>
            <p:ph type="ctrTitle"/>
          </p:nvPr>
        </p:nvSpPr>
        <p:spPr>
          <a:xfrm>
            <a:off x="1706607" y="241627"/>
            <a:ext cx="8791575" cy="361246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9000"/>
              <a:buFont typeface="Teko"/>
              <a:buNone/>
            </a:pPr>
            <a:r>
              <a:rPr lang="en-US" sz="9000">
                <a:solidFill>
                  <a:srgbClr val="C00000"/>
                </a:solidFill>
                <a:latin typeface="Teko"/>
                <a:ea typeface="Teko"/>
                <a:cs typeface="Teko"/>
                <a:sym typeface="Teko"/>
              </a:rPr>
              <a:t>CYBERBULLYING  &amp; VIRTUAL SAFETY 101 FOR PARENTS</a:t>
            </a:r>
            <a:endParaRPr sz="9000">
              <a:solidFill>
                <a:srgbClr val="C00000"/>
              </a:solidFill>
              <a:latin typeface="Teko"/>
              <a:ea typeface="Teko"/>
              <a:cs typeface="Teko"/>
              <a:sym typeface="Teko"/>
            </a:endParaRPr>
          </a:p>
        </p:txBody>
      </p:sp>
      <p:sp>
        <p:nvSpPr>
          <p:cNvPr id="239" name="Google Shape;239;p19"/>
          <p:cNvSpPr txBox="1">
            <a:spLocks noGrp="1"/>
          </p:cNvSpPr>
          <p:nvPr>
            <p:ph type="subTitle" idx="1"/>
          </p:nvPr>
        </p:nvSpPr>
        <p:spPr>
          <a:xfrm>
            <a:off x="2098491" y="3854096"/>
            <a:ext cx="8791575" cy="943836"/>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Clr>
                <a:srgbClr val="C00000"/>
              </a:buClr>
              <a:buSzPts val="5000"/>
              <a:buNone/>
            </a:pPr>
            <a:r>
              <a:rPr lang="en-US" sz="4000" b="1" cap="none">
                <a:solidFill>
                  <a:srgbClr val="C00000"/>
                </a:solidFill>
                <a:latin typeface="Arial"/>
                <a:ea typeface="Arial"/>
                <a:cs typeface="Arial"/>
                <a:sym typeface="Arial"/>
              </a:rPr>
              <a:t>Mrs.</a:t>
            </a:r>
            <a:r>
              <a:rPr lang="en-US" sz="4000" b="1">
                <a:solidFill>
                  <a:srgbClr val="C00000"/>
                </a:solidFill>
                <a:latin typeface="Arial"/>
                <a:ea typeface="Arial"/>
                <a:cs typeface="Arial"/>
                <a:sym typeface="Arial"/>
              </a:rPr>
              <a:t>  </a:t>
            </a:r>
            <a:r>
              <a:rPr lang="en-US" sz="4000" b="1" cap="none">
                <a:solidFill>
                  <a:srgbClr val="C00000"/>
                </a:solidFill>
                <a:latin typeface="Arial"/>
                <a:ea typeface="Arial"/>
                <a:cs typeface="Arial"/>
                <a:sym typeface="Arial"/>
              </a:rPr>
              <a:t>Chew-Render, Counselor</a:t>
            </a:r>
            <a:endParaRPr sz="4000" b="1">
              <a:solidFill>
                <a:srgbClr val="C00000"/>
              </a:solidFill>
              <a:latin typeface="Arial"/>
              <a:ea typeface="Arial"/>
              <a:cs typeface="Arial"/>
              <a:sym typeface="Arial"/>
            </a:endParaRPr>
          </a:p>
        </p:txBody>
      </p:sp>
      <p:pic>
        <p:nvPicPr>
          <p:cNvPr id="240" name="Google Shape;240;p19" descr="Image result for cyberbullying clipart"/>
          <p:cNvPicPr preferRelativeResize="0"/>
          <p:nvPr/>
        </p:nvPicPr>
        <p:blipFill rotWithShape="1">
          <a:blip r:embed="rId3">
            <a:alphaModFix/>
          </a:blip>
          <a:srcRect b="8710"/>
          <a:stretch/>
        </p:blipFill>
        <p:spPr>
          <a:xfrm>
            <a:off x="4083140" y="4908930"/>
            <a:ext cx="3610883" cy="17360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a:hlinkClick r:id="rId3"/>
          </p:cNvPr>
          <p:cNvSpPr/>
          <p:nvPr/>
        </p:nvSpPr>
        <p:spPr>
          <a:xfrm>
            <a:off x="470264" y="3179019"/>
            <a:ext cx="11051176"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u="sng">
                <a:solidFill>
                  <a:schemeClr val="hlink"/>
                </a:solidFill>
                <a:latin typeface="Twentieth Century"/>
                <a:ea typeface="Twentieth Century"/>
                <a:cs typeface="Twentieth Century"/>
                <a:sym typeface="Twentieth Century"/>
                <a:hlinkClick r:id="rId3"/>
              </a:rPr>
              <a:t>https://www.youtube.com/watch?v=BKn1fnizNOk</a:t>
            </a:r>
            <a:endParaRPr sz="4000">
              <a:solidFill>
                <a:schemeClr val="lt1"/>
              </a:solidFill>
              <a:latin typeface="Twentieth Century"/>
              <a:ea typeface="Twentieth Century"/>
              <a:cs typeface="Twentieth Century"/>
              <a:sym typeface="Twentieth Century"/>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9"/>
          <p:cNvSpPr txBox="1"/>
          <p:nvPr/>
        </p:nvSpPr>
        <p:spPr>
          <a:xfrm>
            <a:off x="261258" y="40261"/>
            <a:ext cx="11416936"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a:solidFill>
                  <a:srgbClr val="C00000"/>
                </a:solidFill>
                <a:latin typeface="Teko"/>
                <a:ea typeface="Teko"/>
                <a:cs typeface="Teko"/>
                <a:sym typeface="Teko"/>
              </a:rPr>
              <a:t>BULLIES…</a:t>
            </a:r>
            <a:endParaRPr sz="8800">
              <a:solidFill>
                <a:srgbClr val="C00000"/>
              </a:solidFill>
              <a:latin typeface="Teko"/>
              <a:ea typeface="Teko"/>
              <a:cs typeface="Teko"/>
              <a:sym typeface="Teko"/>
            </a:endParaRPr>
          </a:p>
        </p:txBody>
      </p:sp>
      <p:sp>
        <p:nvSpPr>
          <p:cNvPr id="309" name="Google Shape;309;p29"/>
          <p:cNvSpPr txBox="1"/>
          <p:nvPr/>
        </p:nvSpPr>
        <p:spPr>
          <a:xfrm>
            <a:off x="261258" y="1319349"/>
            <a:ext cx="11103428" cy="58169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600" u="sng">
                <a:solidFill>
                  <a:schemeClr val="lt1"/>
                </a:solidFill>
                <a:latin typeface="Twentieth Century"/>
                <a:ea typeface="Twentieth Century"/>
                <a:cs typeface="Twentieth Century"/>
                <a:sym typeface="Twentieth Century"/>
              </a:rPr>
              <a:t>Bullies suffer too</a:t>
            </a:r>
            <a:endParaRPr/>
          </a:p>
          <a:p>
            <a:pPr marL="857250" marR="0" lvl="0" indent="-857250" algn="l" rtl="0">
              <a:spcBef>
                <a:spcPts val="0"/>
              </a:spcBef>
              <a:spcAft>
                <a:spcPts val="0"/>
              </a:spcAft>
              <a:buClr>
                <a:schemeClr val="lt1"/>
              </a:buClr>
              <a:buSzPts val="4800"/>
              <a:buFont typeface="Arial"/>
              <a:buChar char="•"/>
            </a:pPr>
            <a:r>
              <a:rPr lang="en-US" sz="4800">
                <a:solidFill>
                  <a:schemeClr val="lt1"/>
                </a:solidFill>
                <a:latin typeface="Twentieth Century"/>
                <a:ea typeface="Twentieth Century"/>
                <a:cs typeface="Twentieth Century"/>
                <a:sym typeface="Twentieth Century"/>
              </a:rPr>
              <a:t>They have learned the behavior at home</a:t>
            </a:r>
            <a:endParaRPr/>
          </a:p>
          <a:p>
            <a:pPr marL="857250" marR="0" lvl="0" indent="-857250" algn="l" rtl="0">
              <a:spcBef>
                <a:spcPts val="0"/>
              </a:spcBef>
              <a:spcAft>
                <a:spcPts val="0"/>
              </a:spcAft>
              <a:buClr>
                <a:schemeClr val="lt1"/>
              </a:buClr>
              <a:buSzPts val="4800"/>
              <a:buFont typeface="Arial"/>
              <a:buChar char="•"/>
            </a:pPr>
            <a:r>
              <a:rPr lang="en-US" sz="4800">
                <a:solidFill>
                  <a:schemeClr val="lt1"/>
                </a:solidFill>
                <a:latin typeface="Twentieth Century"/>
                <a:ea typeface="Twentieth Century"/>
                <a:cs typeface="Twentieth Century"/>
                <a:sym typeface="Twentieth Century"/>
              </a:rPr>
              <a:t>They may lack attention from home</a:t>
            </a:r>
            <a:endParaRPr/>
          </a:p>
          <a:p>
            <a:pPr marL="857250" marR="0" lvl="0" indent="-857250" algn="l" rtl="0">
              <a:spcBef>
                <a:spcPts val="0"/>
              </a:spcBef>
              <a:spcAft>
                <a:spcPts val="0"/>
              </a:spcAft>
              <a:buClr>
                <a:schemeClr val="lt1"/>
              </a:buClr>
              <a:buSzPts val="4800"/>
              <a:buFont typeface="Arial"/>
              <a:buChar char="•"/>
            </a:pPr>
            <a:r>
              <a:rPr lang="en-US" sz="4800">
                <a:solidFill>
                  <a:schemeClr val="lt1"/>
                </a:solidFill>
                <a:latin typeface="Twentieth Century"/>
                <a:ea typeface="Twentieth Century"/>
                <a:cs typeface="Twentieth Century"/>
                <a:sym typeface="Twentieth Century"/>
              </a:rPr>
              <a:t>They have been bullied before</a:t>
            </a:r>
            <a:endParaRPr/>
          </a:p>
          <a:p>
            <a:pPr marL="857250" marR="0" lvl="0" indent="-857250" algn="l" rtl="0">
              <a:spcBef>
                <a:spcPts val="0"/>
              </a:spcBef>
              <a:spcAft>
                <a:spcPts val="0"/>
              </a:spcAft>
              <a:buClr>
                <a:schemeClr val="lt1"/>
              </a:buClr>
              <a:buSzPts val="4800"/>
              <a:buFont typeface="Arial"/>
              <a:buChar char="•"/>
            </a:pPr>
            <a:r>
              <a:rPr lang="en-US" sz="4800">
                <a:solidFill>
                  <a:schemeClr val="lt1"/>
                </a:solidFill>
                <a:latin typeface="Twentieth Century"/>
                <a:ea typeface="Twentieth Century"/>
                <a:cs typeface="Twentieth Century"/>
                <a:sym typeface="Twentieth Century"/>
              </a:rPr>
              <a:t>They may suffer from low self-esteem</a:t>
            </a:r>
            <a:endParaRPr/>
          </a:p>
          <a:p>
            <a:pPr marL="857250" marR="0" lvl="0" indent="-857250" algn="l" rtl="0">
              <a:spcBef>
                <a:spcPts val="0"/>
              </a:spcBef>
              <a:spcAft>
                <a:spcPts val="0"/>
              </a:spcAft>
              <a:buClr>
                <a:srgbClr val="FFFF00"/>
              </a:buClr>
              <a:buSzPts val="4800"/>
              <a:buFont typeface="Arial"/>
              <a:buChar char="•"/>
            </a:pPr>
            <a:r>
              <a:rPr lang="en-US" sz="4800">
                <a:solidFill>
                  <a:srgbClr val="FFFF00"/>
                </a:solidFill>
                <a:latin typeface="Twentieth Century"/>
                <a:ea typeface="Twentieth Century"/>
                <a:cs typeface="Twentieth Century"/>
                <a:sym typeface="Twentieth Century"/>
              </a:rPr>
              <a:t>We will work with students.  Third time may result in a tribunal</a:t>
            </a:r>
            <a:endParaRPr/>
          </a:p>
          <a:p>
            <a:pPr marL="285750" marR="0" lvl="0" indent="-171450" algn="l" rtl="0">
              <a:spcBef>
                <a:spcPts val="0"/>
              </a:spcBef>
              <a:spcAft>
                <a:spcPts val="0"/>
              </a:spcAft>
              <a:buClr>
                <a:schemeClr val="lt1"/>
              </a:buClr>
              <a:buSzPts val="1800"/>
              <a:buFont typeface="Arial"/>
              <a:buNone/>
            </a:pPr>
            <a:endParaRPr sz="1800">
              <a:solidFill>
                <a:schemeClr val="lt1"/>
              </a:solidFill>
              <a:latin typeface="Twentieth Century"/>
              <a:ea typeface="Twentieth Century"/>
              <a:cs typeface="Twentieth Century"/>
              <a:sym typeface="Twentieth Century"/>
            </a:endParaRPr>
          </a:p>
        </p:txBody>
      </p:sp>
      <p:cxnSp>
        <p:nvCxnSpPr>
          <p:cNvPr id="310" name="Google Shape;310;p29"/>
          <p:cNvCxnSpPr/>
          <p:nvPr/>
        </p:nvCxnSpPr>
        <p:spPr>
          <a:xfrm>
            <a:off x="4539343" y="1319349"/>
            <a:ext cx="2547257" cy="13063"/>
          </a:xfrm>
          <a:prstGeom prst="straightConnector1">
            <a:avLst/>
          </a:prstGeom>
          <a:noFill/>
          <a:ln w="22225" cap="flat" cmpd="sng">
            <a:solidFill>
              <a:srgbClr val="C00000"/>
            </a:solidFill>
            <a:prstDash val="solid"/>
            <a:round/>
            <a:headEnd type="none" w="sm" len="sm"/>
            <a:tailEnd type="none" w="sm" len="sm"/>
          </a:ln>
        </p:spPr>
      </p:cxn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0"/>
          <p:cNvSpPr/>
          <p:nvPr/>
        </p:nvSpPr>
        <p:spPr>
          <a:xfrm>
            <a:off x="874032" y="1510167"/>
            <a:ext cx="10907486" cy="5078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Taken from the Henry County police department Facebook post: </a:t>
            </a:r>
            <a:r>
              <a:rPr lang="en-US" sz="3600">
                <a:solidFill>
                  <a:schemeClr val="lt1"/>
                </a:solidFill>
                <a:latin typeface="Twentieth Century"/>
                <a:ea typeface="Twentieth Century"/>
                <a:cs typeface="Twentieth Century"/>
                <a:sym typeface="Twentieth Century"/>
              </a:rPr>
              <a:t> </a:t>
            </a:r>
            <a:r>
              <a:rPr lang="en-US" sz="3600">
                <a:solidFill>
                  <a:srgbClr val="000000"/>
                </a:solidFill>
                <a:latin typeface="Arial"/>
                <a:ea typeface="Arial"/>
                <a:cs typeface="Arial"/>
                <a:sym typeface="Arial"/>
              </a:rPr>
              <a:t>Students who stream pornography during online class sessions, the post warned, “could face manufacture and distribution of child pornography charges, child molestation charges, and have to register as a sex offender. This is not a joke. We’re seeing the students logging in on their phones and sharing their screens from there, or just holding other screens up to the webcam.”</a:t>
            </a:r>
            <a:endParaRPr sz="3600" b="0" i="0">
              <a:solidFill>
                <a:srgbClr val="000000"/>
              </a:solidFill>
              <a:latin typeface="Arial"/>
              <a:ea typeface="Arial"/>
              <a:cs typeface="Arial"/>
              <a:sym typeface="Arial"/>
            </a:endParaRPr>
          </a:p>
        </p:txBody>
      </p:sp>
      <p:sp>
        <p:nvSpPr>
          <p:cNvPr id="316" name="Google Shape;316;p30" descr="https://www.ajc.com/pf/resources/logos/AJC/logo-full.svg?d=79"/>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17" name="Google Shape;317;p30" descr="AJC.com: Atlanta News Now"/>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18" name="Google Shape;318;p30"/>
          <p:cNvSpPr txBox="1"/>
          <p:nvPr/>
        </p:nvSpPr>
        <p:spPr>
          <a:xfrm>
            <a:off x="2638697" y="160337"/>
            <a:ext cx="6322422" cy="144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800">
                <a:solidFill>
                  <a:srgbClr val="C00000"/>
                </a:solidFill>
                <a:latin typeface="Teko"/>
                <a:ea typeface="Teko"/>
                <a:cs typeface="Teko"/>
                <a:sym typeface="Teko"/>
              </a:rPr>
              <a:t>VIRTUAL SAFETY</a:t>
            </a:r>
            <a:endParaRPr sz="8800">
              <a:solidFill>
                <a:srgbClr val="C00000"/>
              </a:solidFill>
              <a:latin typeface="Teko"/>
              <a:ea typeface="Teko"/>
              <a:cs typeface="Teko"/>
              <a:sym typeface="Teko"/>
            </a:endParaRPr>
          </a:p>
        </p:txBody>
      </p:sp>
      <p:cxnSp>
        <p:nvCxnSpPr>
          <p:cNvPr id="319" name="Google Shape;319;p30"/>
          <p:cNvCxnSpPr/>
          <p:nvPr/>
        </p:nvCxnSpPr>
        <p:spPr>
          <a:xfrm>
            <a:off x="2967780" y="1506936"/>
            <a:ext cx="5050301" cy="3231"/>
          </a:xfrm>
          <a:prstGeom prst="straightConnector1">
            <a:avLst/>
          </a:prstGeom>
          <a:noFill/>
          <a:ln w="22225" cap="flat" cmpd="sng">
            <a:solidFill>
              <a:srgbClr val="C00000"/>
            </a:solidFill>
            <a:prstDash val="solid"/>
            <a:round/>
            <a:headEnd type="none" w="sm" len="sm"/>
            <a:tailEnd type="none" w="sm" len="sm"/>
          </a:ln>
        </p:spPr>
      </p:cxn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1"/>
          <p:cNvSpPr txBox="1"/>
          <p:nvPr/>
        </p:nvSpPr>
        <p:spPr>
          <a:xfrm>
            <a:off x="378824" y="40261"/>
            <a:ext cx="11207930"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a:solidFill>
                  <a:srgbClr val="C00000"/>
                </a:solidFill>
                <a:latin typeface="Teko"/>
                <a:ea typeface="Teko"/>
                <a:cs typeface="Teko"/>
                <a:sym typeface="Teko"/>
              </a:rPr>
              <a:t>HOW CAN YOU PREVENT CYBERBULLYING?</a:t>
            </a:r>
            <a:endParaRPr sz="6600">
              <a:solidFill>
                <a:srgbClr val="C00000"/>
              </a:solidFill>
              <a:latin typeface="Teko"/>
              <a:ea typeface="Teko"/>
              <a:cs typeface="Teko"/>
              <a:sym typeface="Teko"/>
            </a:endParaRPr>
          </a:p>
        </p:txBody>
      </p:sp>
      <p:sp>
        <p:nvSpPr>
          <p:cNvPr id="325" name="Google Shape;325;p31"/>
          <p:cNvSpPr txBox="1"/>
          <p:nvPr/>
        </p:nvSpPr>
        <p:spPr>
          <a:xfrm>
            <a:off x="378823" y="1264257"/>
            <a:ext cx="11452105" cy="590931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4000"/>
              <a:buFont typeface="Arial"/>
              <a:buChar char="•"/>
            </a:pPr>
            <a:r>
              <a:rPr lang="en-US" sz="4000">
                <a:solidFill>
                  <a:schemeClr val="lt1"/>
                </a:solidFill>
                <a:latin typeface="Twentieth Century"/>
                <a:ea typeface="Twentieth Century"/>
                <a:cs typeface="Twentieth Century"/>
                <a:sym typeface="Twentieth Century"/>
              </a:rPr>
              <a:t>Let someone know.  Talk to your child about his/her day.</a:t>
            </a:r>
            <a:endParaRPr sz="4000">
              <a:solidFill>
                <a:schemeClr val="lt1"/>
              </a:solidFill>
              <a:latin typeface="Twentieth Century"/>
              <a:ea typeface="Twentieth Century"/>
              <a:cs typeface="Twentieth Century"/>
              <a:sym typeface="Twentieth Century"/>
            </a:endParaRPr>
          </a:p>
          <a:p>
            <a:pPr marL="285750" marR="0" lvl="0" indent="-285750" algn="l" rtl="0">
              <a:spcBef>
                <a:spcPts val="0"/>
              </a:spcBef>
              <a:spcAft>
                <a:spcPts val="0"/>
              </a:spcAft>
              <a:buClr>
                <a:schemeClr val="lt1"/>
              </a:buClr>
              <a:buSzPts val="4000"/>
              <a:buFont typeface="Arial"/>
              <a:buChar char="•"/>
            </a:pPr>
            <a:r>
              <a:rPr lang="en-US" sz="4000">
                <a:solidFill>
                  <a:schemeClr val="lt1"/>
                </a:solidFill>
                <a:latin typeface="Twentieth Century"/>
                <a:ea typeface="Twentieth Century"/>
                <a:cs typeface="Twentieth Century"/>
                <a:sym typeface="Twentieth Century"/>
              </a:rPr>
              <a:t>Block or delete the person sending negative messages.  Remember, it takes two to engage.</a:t>
            </a:r>
            <a:endParaRPr/>
          </a:p>
          <a:p>
            <a:pPr marL="285750" marR="0" lvl="0" indent="-285750" algn="l" rtl="0">
              <a:spcBef>
                <a:spcPts val="0"/>
              </a:spcBef>
              <a:spcAft>
                <a:spcPts val="0"/>
              </a:spcAft>
              <a:buClr>
                <a:schemeClr val="lt1"/>
              </a:buClr>
              <a:buSzPts val="4000"/>
              <a:buFont typeface="Arial"/>
              <a:buChar char="•"/>
            </a:pPr>
            <a:r>
              <a:rPr lang="en-US" sz="4000">
                <a:solidFill>
                  <a:schemeClr val="lt1"/>
                </a:solidFill>
                <a:latin typeface="Twentieth Century"/>
                <a:ea typeface="Twentieth Century"/>
                <a:cs typeface="Twentieth Century"/>
                <a:sym typeface="Twentieth Century"/>
              </a:rPr>
              <a:t>Limit your child’s access to technology.</a:t>
            </a:r>
            <a:endParaRPr/>
          </a:p>
          <a:p>
            <a:pPr marL="285750" marR="0" lvl="0" indent="-285750" algn="l" rtl="0">
              <a:spcBef>
                <a:spcPts val="0"/>
              </a:spcBef>
              <a:spcAft>
                <a:spcPts val="0"/>
              </a:spcAft>
              <a:buClr>
                <a:schemeClr val="lt1"/>
              </a:buClr>
              <a:buSzPts val="4000"/>
              <a:buFont typeface="Arial"/>
              <a:buChar char="•"/>
            </a:pPr>
            <a:r>
              <a:rPr lang="en-US" sz="4000">
                <a:solidFill>
                  <a:schemeClr val="lt1"/>
                </a:solidFill>
                <a:latin typeface="Twentieth Century"/>
                <a:ea typeface="Twentieth Century"/>
                <a:cs typeface="Twentieth Century"/>
                <a:sym typeface="Twentieth Century"/>
              </a:rPr>
              <a:t>Monitor your child’s phone and social media pages.</a:t>
            </a:r>
            <a:endParaRPr/>
          </a:p>
          <a:p>
            <a:pPr marL="285750" marR="0" lvl="0" indent="-285750" algn="l" rtl="0">
              <a:spcBef>
                <a:spcPts val="0"/>
              </a:spcBef>
              <a:spcAft>
                <a:spcPts val="0"/>
              </a:spcAft>
              <a:buClr>
                <a:srgbClr val="FFFF00"/>
              </a:buClr>
              <a:buSzPts val="4000"/>
              <a:buFont typeface="Arial"/>
              <a:buChar char="•"/>
            </a:pPr>
            <a:r>
              <a:rPr lang="en-US" sz="4000" b="1">
                <a:solidFill>
                  <a:srgbClr val="FFFF00"/>
                </a:solidFill>
                <a:latin typeface="Twentieth Century"/>
                <a:ea typeface="Twentieth Century"/>
                <a:cs typeface="Twentieth Century"/>
                <a:sym typeface="Twentieth Century"/>
              </a:rPr>
              <a:t>Encourage your child NOT to share passwords with friends.</a:t>
            </a:r>
            <a:endParaRPr/>
          </a:p>
          <a:p>
            <a:pPr marL="285750" marR="0" lvl="0" indent="-285750" algn="l" rtl="0">
              <a:spcBef>
                <a:spcPts val="0"/>
              </a:spcBef>
              <a:spcAft>
                <a:spcPts val="0"/>
              </a:spcAft>
              <a:buClr>
                <a:schemeClr val="lt1"/>
              </a:buClr>
              <a:buSzPts val="4000"/>
              <a:buFont typeface="Arial"/>
              <a:buChar char="•"/>
            </a:pPr>
            <a:r>
              <a:rPr lang="en-US" sz="4000">
                <a:solidFill>
                  <a:schemeClr val="lt1"/>
                </a:solidFill>
                <a:latin typeface="Twentieth Century"/>
                <a:ea typeface="Twentieth Century"/>
                <a:cs typeface="Twentieth Century"/>
                <a:sym typeface="Twentieth Century"/>
              </a:rPr>
              <a:t>Let someone know if your child is the bully.</a:t>
            </a:r>
            <a:endParaRPr/>
          </a:p>
          <a:p>
            <a:pPr marL="285750" marR="0" lvl="0" indent="-171450" algn="l" rtl="0">
              <a:spcBef>
                <a:spcPts val="0"/>
              </a:spcBef>
              <a:spcAft>
                <a:spcPts val="0"/>
              </a:spcAft>
              <a:buClr>
                <a:schemeClr val="lt1"/>
              </a:buClr>
              <a:buSzPts val="1800"/>
              <a:buFont typeface="Arial"/>
              <a:buNone/>
            </a:pPr>
            <a:endParaRPr sz="1800">
              <a:solidFill>
                <a:schemeClr val="lt1"/>
              </a:solidFill>
              <a:latin typeface="Twentieth Century"/>
              <a:ea typeface="Twentieth Century"/>
              <a:cs typeface="Twentieth Century"/>
              <a:sym typeface="Twentieth Century"/>
            </a:endParaRPr>
          </a:p>
        </p:txBody>
      </p:sp>
      <p:cxnSp>
        <p:nvCxnSpPr>
          <p:cNvPr id="326" name="Google Shape;326;p31"/>
          <p:cNvCxnSpPr/>
          <p:nvPr/>
        </p:nvCxnSpPr>
        <p:spPr>
          <a:xfrm>
            <a:off x="3457638" y="1204641"/>
            <a:ext cx="5050301" cy="3231"/>
          </a:xfrm>
          <a:prstGeom prst="straightConnector1">
            <a:avLst/>
          </a:prstGeom>
          <a:noFill/>
          <a:ln w="22225" cap="flat" cmpd="sng">
            <a:solidFill>
              <a:srgbClr val="C0000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2" descr="Image result for effects of cyberbullying clipart"/>
          <p:cNvPicPr preferRelativeResize="0"/>
          <p:nvPr/>
        </p:nvPicPr>
        <p:blipFill rotWithShape="1">
          <a:blip r:embed="rId3">
            <a:alphaModFix/>
          </a:blip>
          <a:srcRect l="4302" r="4804" b="5980"/>
          <a:stretch/>
        </p:blipFill>
        <p:spPr>
          <a:xfrm>
            <a:off x="1423851" y="182762"/>
            <a:ext cx="9679757" cy="66752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3"/>
          <p:cNvSpPr txBox="1"/>
          <p:nvPr/>
        </p:nvSpPr>
        <p:spPr>
          <a:xfrm>
            <a:off x="1723627" y="55462"/>
            <a:ext cx="9052560"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a:solidFill>
                  <a:srgbClr val="C00000"/>
                </a:solidFill>
                <a:latin typeface="Teko"/>
                <a:ea typeface="Teko"/>
                <a:cs typeface="Teko"/>
                <a:sym typeface="Teko"/>
              </a:rPr>
              <a:t>RESOURCES</a:t>
            </a:r>
            <a:endParaRPr sz="8800">
              <a:solidFill>
                <a:srgbClr val="C00000"/>
              </a:solidFill>
              <a:latin typeface="Teko"/>
              <a:ea typeface="Teko"/>
              <a:cs typeface="Teko"/>
              <a:sym typeface="Teko"/>
            </a:endParaRPr>
          </a:p>
        </p:txBody>
      </p:sp>
      <p:pic>
        <p:nvPicPr>
          <p:cNvPr id="337" name="Google Shape;337;p33" descr="Home"/>
          <p:cNvPicPr preferRelativeResize="0"/>
          <p:nvPr/>
        </p:nvPicPr>
        <p:blipFill rotWithShape="1">
          <a:blip r:embed="rId3">
            <a:alphaModFix/>
          </a:blip>
          <a:srcRect/>
          <a:stretch/>
        </p:blipFill>
        <p:spPr>
          <a:xfrm>
            <a:off x="744898" y="1972471"/>
            <a:ext cx="5307371" cy="797247"/>
          </a:xfrm>
          <a:prstGeom prst="rect">
            <a:avLst/>
          </a:prstGeom>
          <a:noFill/>
          <a:ln>
            <a:noFill/>
          </a:ln>
        </p:spPr>
      </p:pic>
      <p:pic>
        <p:nvPicPr>
          <p:cNvPr id="338" name="Google Shape;338;p33" descr="STOMP Out Bullying"/>
          <p:cNvPicPr preferRelativeResize="0"/>
          <p:nvPr/>
        </p:nvPicPr>
        <p:blipFill rotWithShape="1">
          <a:blip r:embed="rId4">
            <a:alphaModFix/>
          </a:blip>
          <a:srcRect/>
          <a:stretch/>
        </p:blipFill>
        <p:spPr>
          <a:xfrm>
            <a:off x="460375" y="3418449"/>
            <a:ext cx="2938209" cy="2434518"/>
          </a:xfrm>
          <a:prstGeom prst="rect">
            <a:avLst/>
          </a:prstGeom>
          <a:noFill/>
          <a:ln>
            <a:noFill/>
          </a:ln>
        </p:spPr>
      </p:pic>
      <p:sp>
        <p:nvSpPr>
          <p:cNvPr id="339" name="Google Shape;339;p33" descr="KidsHealth from Nemour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pic>
        <p:nvPicPr>
          <p:cNvPr id="340" name="Google Shape;340;p33" descr="Image result for kids health"/>
          <p:cNvPicPr preferRelativeResize="0"/>
          <p:nvPr/>
        </p:nvPicPr>
        <p:blipFill rotWithShape="1">
          <a:blip r:embed="rId5">
            <a:alphaModFix/>
          </a:blip>
          <a:srcRect t="29292" b="24431"/>
          <a:stretch/>
        </p:blipFill>
        <p:spPr>
          <a:xfrm>
            <a:off x="7168676" y="1895787"/>
            <a:ext cx="3607511" cy="1669445"/>
          </a:xfrm>
          <a:prstGeom prst="rect">
            <a:avLst/>
          </a:prstGeom>
          <a:noFill/>
          <a:ln>
            <a:noFill/>
          </a:ln>
        </p:spPr>
      </p:pic>
      <p:pic>
        <p:nvPicPr>
          <p:cNvPr id="341" name="Google Shape;341;p33" descr="Image result for ccps"/>
          <p:cNvPicPr preferRelativeResize="0"/>
          <p:nvPr/>
        </p:nvPicPr>
        <p:blipFill rotWithShape="1">
          <a:blip r:embed="rId6">
            <a:alphaModFix/>
          </a:blip>
          <a:srcRect/>
          <a:stretch/>
        </p:blipFill>
        <p:spPr>
          <a:xfrm>
            <a:off x="4363312" y="3491923"/>
            <a:ext cx="2361044" cy="2361044"/>
          </a:xfrm>
          <a:prstGeom prst="rect">
            <a:avLst/>
          </a:prstGeom>
          <a:noFill/>
          <a:ln>
            <a:noFill/>
          </a:ln>
        </p:spPr>
      </p:pic>
      <p:pic>
        <p:nvPicPr>
          <p:cNvPr id="342" name="Google Shape;342;p33" descr="Image result for justia law"/>
          <p:cNvPicPr preferRelativeResize="0"/>
          <p:nvPr/>
        </p:nvPicPr>
        <p:blipFill rotWithShape="1">
          <a:blip r:embed="rId7">
            <a:alphaModFix/>
          </a:blip>
          <a:srcRect/>
          <a:stretch/>
        </p:blipFill>
        <p:spPr>
          <a:xfrm>
            <a:off x="7918687" y="3907301"/>
            <a:ext cx="2857500" cy="2381250"/>
          </a:xfrm>
          <a:prstGeom prst="rect">
            <a:avLst/>
          </a:prstGeom>
          <a:noFill/>
          <a:ln>
            <a:noFill/>
          </a:ln>
        </p:spPr>
      </p:pic>
      <p:cxnSp>
        <p:nvCxnSpPr>
          <p:cNvPr id="343" name="Google Shape;343;p33"/>
          <p:cNvCxnSpPr/>
          <p:nvPr/>
        </p:nvCxnSpPr>
        <p:spPr>
          <a:xfrm>
            <a:off x="3798277" y="1600486"/>
            <a:ext cx="5050301" cy="3231"/>
          </a:xfrm>
          <a:prstGeom prst="straightConnector1">
            <a:avLst/>
          </a:prstGeom>
          <a:noFill/>
          <a:ln w="22225" cap="flat" cmpd="sng">
            <a:solidFill>
              <a:srgbClr val="C0000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34" descr="Image result for questions clipart"/>
          <p:cNvPicPr preferRelativeResize="0"/>
          <p:nvPr/>
        </p:nvPicPr>
        <p:blipFill rotWithShape="1">
          <a:blip r:embed="rId3">
            <a:alphaModFix/>
          </a:blip>
          <a:srcRect/>
          <a:stretch/>
        </p:blipFill>
        <p:spPr>
          <a:xfrm>
            <a:off x="3056709" y="525779"/>
            <a:ext cx="6035039" cy="60350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0" descr="Thank You Stock Illustrations – 38,569 Thank You Stock Illustrations,  Vectors &amp; Clipart - Dreamstime"/>
          <p:cNvPicPr preferRelativeResize="0"/>
          <p:nvPr/>
        </p:nvPicPr>
        <p:blipFill rotWithShape="1">
          <a:blip r:embed="rId3">
            <a:alphaModFix/>
          </a:blip>
          <a:srcRect/>
          <a:stretch/>
        </p:blipFill>
        <p:spPr>
          <a:xfrm rot="-1034155">
            <a:off x="452317" y="894356"/>
            <a:ext cx="4730660" cy="2607327"/>
          </a:xfrm>
          <a:prstGeom prst="rect">
            <a:avLst/>
          </a:prstGeom>
          <a:noFill/>
          <a:ln>
            <a:noFill/>
          </a:ln>
        </p:spPr>
      </p:pic>
      <p:pic>
        <p:nvPicPr>
          <p:cNvPr id="246" name="Google Shape;246;p20" descr="Funny thank you images free clipart free clip art images image 7 4 -  Cliparting.com"/>
          <p:cNvPicPr preferRelativeResize="0"/>
          <p:nvPr/>
        </p:nvPicPr>
        <p:blipFill rotWithShape="1">
          <a:blip r:embed="rId4">
            <a:alphaModFix/>
          </a:blip>
          <a:srcRect/>
          <a:stretch/>
        </p:blipFill>
        <p:spPr>
          <a:xfrm rot="1863150">
            <a:off x="6085350" y="1489572"/>
            <a:ext cx="5773399" cy="1994998"/>
          </a:xfrm>
          <a:prstGeom prst="rect">
            <a:avLst/>
          </a:prstGeom>
          <a:noFill/>
          <a:ln>
            <a:noFill/>
          </a:ln>
        </p:spPr>
      </p:pic>
      <p:pic>
        <p:nvPicPr>
          <p:cNvPr id="247" name="Google Shape;247;p20"/>
          <p:cNvPicPr preferRelativeResize="0"/>
          <p:nvPr/>
        </p:nvPicPr>
        <p:blipFill rotWithShape="1">
          <a:blip r:embed="rId5">
            <a:alphaModFix/>
          </a:blip>
          <a:srcRect/>
          <a:stretch/>
        </p:blipFill>
        <p:spPr>
          <a:xfrm>
            <a:off x="4291562" y="3593063"/>
            <a:ext cx="4186232" cy="30428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1" descr="CCPS Update"/>
          <p:cNvPicPr preferRelativeResize="0"/>
          <p:nvPr/>
        </p:nvPicPr>
        <p:blipFill rotWithShape="1">
          <a:blip r:embed="rId3">
            <a:alphaModFix/>
          </a:blip>
          <a:srcRect/>
          <a:stretch/>
        </p:blipFill>
        <p:spPr>
          <a:xfrm>
            <a:off x="566058" y="139886"/>
            <a:ext cx="10668000" cy="66335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2"/>
          <p:cNvSpPr txBox="1"/>
          <p:nvPr/>
        </p:nvSpPr>
        <p:spPr>
          <a:xfrm>
            <a:off x="1549950" y="2632800"/>
            <a:ext cx="7250700" cy="298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rgbClr val="C00000"/>
                </a:solidFill>
                <a:latin typeface="Twentieth Century"/>
                <a:ea typeface="Twentieth Century"/>
                <a:cs typeface="Twentieth Century"/>
                <a:sym typeface="Twentieth Century"/>
              </a:rPr>
              <a:t>Please post your questions in the CHAT BOX.</a:t>
            </a:r>
            <a:endParaRPr sz="6000">
              <a:solidFill>
                <a:srgbClr val="C00000"/>
              </a:solidFill>
              <a:latin typeface="Twentieth Century"/>
              <a:ea typeface="Twentieth Century"/>
              <a:cs typeface="Twentieth Century"/>
              <a:sym typeface="Twentieth Century"/>
            </a:endParaRPr>
          </a:p>
        </p:txBody>
      </p:sp>
      <p:pic>
        <p:nvPicPr>
          <p:cNvPr id="259" name="Google Shape;259;p22"/>
          <p:cNvPicPr preferRelativeResize="0"/>
          <p:nvPr/>
        </p:nvPicPr>
        <p:blipFill>
          <a:blip r:embed="rId3">
            <a:alphaModFix/>
          </a:blip>
          <a:stretch>
            <a:fillRect/>
          </a:stretch>
        </p:blipFill>
        <p:spPr>
          <a:xfrm rot="1078607">
            <a:off x="7467167" y="814634"/>
            <a:ext cx="3476119" cy="24606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txBox="1">
            <a:spLocks noGrp="1"/>
          </p:cNvSpPr>
          <p:nvPr>
            <p:ph type="title"/>
          </p:nvPr>
        </p:nvSpPr>
        <p:spPr>
          <a:xfrm>
            <a:off x="1088337" y="184199"/>
            <a:ext cx="9906000" cy="1478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8800"/>
              <a:buFont typeface="Teko"/>
              <a:buNone/>
            </a:pPr>
            <a:r>
              <a:rPr lang="en-US" sz="8800">
                <a:solidFill>
                  <a:srgbClr val="C00000"/>
                </a:solidFill>
                <a:latin typeface="Teko"/>
                <a:ea typeface="Teko"/>
                <a:cs typeface="Teko"/>
                <a:sym typeface="Teko"/>
              </a:rPr>
              <a:t>TOPICS OF DISCUSSION</a:t>
            </a:r>
            <a:endParaRPr sz="8800">
              <a:solidFill>
                <a:srgbClr val="C00000"/>
              </a:solidFill>
              <a:latin typeface="Teko"/>
              <a:ea typeface="Teko"/>
              <a:cs typeface="Teko"/>
              <a:sym typeface="Teko"/>
            </a:endParaRPr>
          </a:p>
        </p:txBody>
      </p:sp>
      <p:sp>
        <p:nvSpPr>
          <p:cNvPr id="265" name="Google Shape;265;p23"/>
          <p:cNvSpPr txBox="1">
            <a:spLocks noGrp="1"/>
          </p:cNvSpPr>
          <p:nvPr>
            <p:ph type="body" idx="1"/>
          </p:nvPr>
        </p:nvSpPr>
        <p:spPr>
          <a:xfrm>
            <a:off x="1141400" y="1666026"/>
            <a:ext cx="10620000" cy="4937100"/>
          </a:xfrm>
          <a:prstGeom prst="rect">
            <a:avLst/>
          </a:prstGeom>
          <a:noFill/>
          <a:ln>
            <a:noFill/>
          </a:ln>
        </p:spPr>
        <p:txBody>
          <a:bodyPr spcFirstLastPara="1" wrap="square" lIns="91425" tIns="45700" rIns="91425" bIns="45700" anchor="t" anchorCtr="0">
            <a:noAutofit/>
          </a:bodyPr>
          <a:lstStyle/>
          <a:p>
            <a:pPr marL="228600" lvl="0" indent="-409575" algn="l" rtl="0">
              <a:lnSpc>
                <a:spcPct val="120000"/>
              </a:lnSpc>
              <a:spcBef>
                <a:spcPts val="0"/>
              </a:spcBef>
              <a:spcAft>
                <a:spcPts val="0"/>
              </a:spcAft>
              <a:buClr>
                <a:schemeClr val="lt1"/>
              </a:buClr>
              <a:buSzPts val="6450"/>
              <a:buChar char="•"/>
            </a:pPr>
            <a:r>
              <a:rPr lang="en-US" sz="5100"/>
              <a:t>What is cyberbullying?</a:t>
            </a:r>
            <a:endParaRPr sz="2100"/>
          </a:p>
          <a:p>
            <a:pPr marL="228600" lvl="0" indent="-409575" algn="l" rtl="0">
              <a:lnSpc>
                <a:spcPct val="120000"/>
              </a:lnSpc>
              <a:spcBef>
                <a:spcPts val="1000"/>
              </a:spcBef>
              <a:spcAft>
                <a:spcPts val="0"/>
              </a:spcAft>
              <a:buClr>
                <a:schemeClr val="lt1"/>
              </a:buClr>
              <a:buSzPts val="6450"/>
              <a:buChar char="•"/>
            </a:pPr>
            <a:r>
              <a:rPr lang="en-US" sz="5100"/>
              <a:t>Examples of cyberbullying</a:t>
            </a:r>
            <a:endParaRPr sz="2100"/>
          </a:p>
          <a:p>
            <a:pPr marL="228600" lvl="0" indent="-409575" algn="l" rtl="0">
              <a:lnSpc>
                <a:spcPct val="120000"/>
              </a:lnSpc>
              <a:spcBef>
                <a:spcPts val="1000"/>
              </a:spcBef>
              <a:spcAft>
                <a:spcPts val="0"/>
              </a:spcAft>
              <a:buClr>
                <a:schemeClr val="lt1"/>
              </a:buClr>
              <a:buSzPts val="6450"/>
              <a:buChar char="•"/>
            </a:pPr>
            <a:r>
              <a:rPr lang="en-US" sz="5100"/>
              <a:t>Cyberbullying and the law</a:t>
            </a:r>
            <a:endParaRPr sz="2100"/>
          </a:p>
          <a:p>
            <a:pPr marL="228600" lvl="0" indent="-409575" algn="l" rtl="0">
              <a:lnSpc>
                <a:spcPct val="120000"/>
              </a:lnSpc>
              <a:spcBef>
                <a:spcPts val="1000"/>
              </a:spcBef>
              <a:spcAft>
                <a:spcPts val="0"/>
              </a:spcAft>
              <a:buClr>
                <a:schemeClr val="lt1"/>
              </a:buClr>
              <a:buSzPts val="6450"/>
              <a:buChar char="•"/>
            </a:pPr>
            <a:r>
              <a:rPr lang="en-US" sz="5100"/>
              <a:t>How you can prevent cyberbullying</a:t>
            </a:r>
            <a:endParaRPr sz="5100"/>
          </a:p>
        </p:txBody>
      </p:sp>
      <p:pic>
        <p:nvPicPr>
          <p:cNvPr id="266" name="Google Shape;266;p23" descr="Image result for cyberbullying clipart"/>
          <p:cNvPicPr preferRelativeResize="0"/>
          <p:nvPr/>
        </p:nvPicPr>
        <p:blipFill rotWithShape="1">
          <a:blip r:embed="rId3">
            <a:alphaModFix/>
          </a:blip>
          <a:srcRect/>
          <a:stretch/>
        </p:blipFill>
        <p:spPr>
          <a:xfrm rot="1658528">
            <a:off x="9718393" y="2058970"/>
            <a:ext cx="2158644" cy="1888814"/>
          </a:xfrm>
          <a:prstGeom prst="rect">
            <a:avLst/>
          </a:prstGeom>
          <a:noFill/>
          <a:ln>
            <a:noFill/>
          </a:ln>
        </p:spPr>
      </p:pic>
      <p:cxnSp>
        <p:nvCxnSpPr>
          <p:cNvPr id="267" name="Google Shape;267;p23"/>
          <p:cNvCxnSpPr/>
          <p:nvPr/>
        </p:nvCxnSpPr>
        <p:spPr>
          <a:xfrm>
            <a:off x="3464168" y="1662782"/>
            <a:ext cx="5050301" cy="3231"/>
          </a:xfrm>
          <a:prstGeom prst="straightConnector1">
            <a:avLst/>
          </a:prstGeom>
          <a:noFill/>
          <a:ln w="22225" cap="flat" cmpd="sng">
            <a:solidFill>
              <a:srgbClr val="C00000"/>
            </a:solidFill>
            <a:prstDash val="solid"/>
            <a:round/>
            <a:headEnd type="none" w="sm" len="sm"/>
            <a:tailEnd type="none" w="sm" len="sm"/>
          </a:ln>
        </p:spPr>
      </p:cxn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4" descr="Image result for cyberbullying"/>
          <p:cNvPicPr preferRelativeResize="0"/>
          <p:nvPr/>
        </p:nvPicPr>
        <p:blipFill rotWithShape="1">
          <a:blip r:embed="rId3">
            <a:alphaModFix/>
          </a:blip>
          <a:srcRect/>
          <a:stretch/>
        </p:blipFill>
        <p:spPr>
          <a:xfrm>
            <a:off x="2232570" y="-1"/>
            <a:ext cx="7826596" cy="6688183"/>
          </a:xfrm>
          <a:prstGeom prst="rect">
            <a:avLst/>
          </a:prstGeom>
          <a:noFill/>
          <a:ln>
            <a:noFill/>
          </a:ln>
        </p:spPr>
      </p:pic>
      <p:sp>
        <p:nvSpPr>
          <p:cNvPr id="273" name="Google Shape;273;p24"/>
          <p:cNvSpPr txBox="1"/>
          <p:nvPr/>
        </p:nvSpPr>
        <p:spPr>
          <a:xfrm>
            <a:off x="235131" y="2207623"/>
            <a:ext cx="2612571"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rgbClr val="C00000"/>
                </a:solidFill>
                <a:latin typeface="Twentieth Century"/>
                <a:ea typeface="Twentieth Century"/>
                <a:cs typeface="Twentieth Century"/>
                <a:sym typeface="Twentieth Century"/>
              </a:rPr>
              <a:t>Intentional</a:t>
            </a:r>
            <a:endParaRPr sz="4000" b="1">
              <a:solidFill>
                <a:srgbClr val="C00000"/>
              </a:solidFill>
              <a:latin typeface="Twentieth Century"/>
              <a:ea typeface="Twentieth Century"/>
              <a:cs typeface="Twentieth Century"/>
              <a:sym typeface="Twentieth Century"/>
            </a:endParaRPr>
          </a:p>
        </p:txBody>
      </p:sp>
      <p:sp>
        <p:nvSpPr>
          <p:cNvPr id="274" name="Google Shape;274;p24"/>
          <p:cNvSpPr txBox="1"/>
          <p:nvPr/>
        </p:nvSpPr>
        <p:spPr>
          <a:xfrm rot="-529385">
            <a:off x="926285" y="5162320"/>
            <a:ext cx="2612571"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C00000"/>
                </a:solidFill>
                <a:latin typeface="Twentieth Century"/>
                <a:ea typeface="Twentieth Century"/>
                <a:cs typeface="Twentieth Century"/>
                <a:sym typeface="Twentieth Century"/>
              </a:rPr>
              <a:t>Repeated</a:t>
            </a:r>
            <a:endParaRPr sz="4000" b="1">
              <a:solidFill>
                <a:srgbClr val="C00000"/>
              </a:solidFill>
              <a:latin typeface="Twentieth Century"/>
              <a:ea typeface="Twentieth Century"/>
              <a:cs typeface="Twentieth Century"/>
              <a:sym typeface="Twentieth Century"/>
            </a:endParaRPr>
          </a:p>
        </p:txBody>
      </p:sp>
      <p:sp>
        <p:nvSpPr>
          <p:cNvPr id="275" name="Google Shape;275;p24"/>
          <p:cNvSpPr txBox="1"/>
          <p:nvPr/>
        </p:nvSpPr>
        <p:spPr>
          <a:xfrm rot="1016033">
            <a:off x="9397580" y="2271072"/>
            <a:ext cx="2612571"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C00000"/>
                </a:solidFill>
                <a:latin typeface="Twentieth Century"/>
                <a:ea typeface="Twentieth Century"/>
                <a:cs typeface="Twentieth Century"/>
                <a:sym typeface="Twentieth Century"/>
              </a:rPr>
              <a:t>Power play</a:t>
            </a:r>
            <a:endParaRPr sz="4000" b="1">
              <a:solidFill>
                <a:srgbClr val="C00000"/>
              </a:solidFill>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5"/>
          <p:cNvSpPr txBox="1">
            <a:spLocks noGrp="1"/>
          </p:cNvSpPr>
          <p:nvPr>
            <p:ph type="title"/>
          </p:nvPr>
        </p:nvSpPr>
        <p:spPr>
          <a:xfrm>
            <a:off x="1141412" y="174381"/>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8800"/>
              <a:buFont typeface="Teko"/>
              <a:buNone/>
            </a:pPr>
            <a:r>
              <a:rPr lang="en-US" sz="8800">
                <a:solidFill>
                  <a:srgbClr val="C00000"/>
                </a:solidFill>
                <a:latin typeface="Teko"/>
                <a:ea typeface="Teko"/>
                <a:cs typeface="Teko"/>
                <a:sym typeface="Teko"/>
              </a:rPr>
              <a:t>WHAT IS CYBERBULLYING?</a:t>
            </a:r>
            <a:endParaRPr sz="8800">
              <a:solidFill>
                <a:srgbClr val="C00000"/>
              </a:solidFill>
              <a:latin typeface="Teko"/>
              <a:ea typeface="Teko"/>
              <a:cs typeface="Teko"/>
              <a:sym typeface="Teko"/>
            </a:endParaRPr>
          </a:p>
        </p:txBody>
      </p:sp>
      <p:sp>
        <p:nvSpPr>
          <p:cNvPr id="281" name="Google Shape;281;p25"/>
          <p:cNvSpPr txBox="1">
            <a:spLocks noGrp="1"/>
          </p:cNvSpPr>
          <p:nvPr>
            <p:ph type="body" idx="1"/>
          </p:nvPr>
        </p:nvSpPr>
        <p:spPr>
          <a:xfrm>
            <a:off x="182880" y="1652951"/>
            <a:ext cx="11612879" cy="4969918"/>
          </a:xfrm>
          <a:prstGeom prst="rect">
            <a:avLst/>
          </a:prstGeom>
          <a:noFill/>
          <a:ln>
            <a:noFill/>
          </a:ln>
        </p:spPr>
        <p:txBody>
          <a:bodyPr spcFirstLastPara="1" wrap="square" lIns="91425" tIns="45700" rIns="91425" bIns="45700" anchor="t" anchorCtr="0">
            <a:noAutofit/>
          </a:bodyPr>
          <a:lstStyle/>
          <a:p>
            <a:pPr marL="228600" lvl="0" indent="-228600" algn="ctr" rtl="0">
              <a:lnSpc>
                <a:spcPct val="110000"/>
              </a:lnSpc>
              <a:spcBef>
                <a:spcPts val="0"/>
              </a:spcBef>
              <a:spcAft>
                <a:spcPts val="0"/>
              </a:spcAft>
              <a:buClr>
                <a:schemeClr val="lt1"/>
              </a:buClr>
              <a:buSzPts val="2763"/>
              <a:buChar char="•"/>
            </a:pPr>
            <a:r>
              <a:rPr lang="en-US" sz="2210"/>
              <a:t>4. </a:t>
            </a:r>
            <a:r>
              <a:rPr lang="en-US" sz="2380"/>
              <a:t>“Cyberbullying” means: The term also applies to acts of cyberbullying which occur through the use of electronic communication, whether or not such electronic act originated on school property or with school equipment, if the electronic communication (1) is directed specifically at students or school personnel, (2) is maliciously intended for the purpose of threatening the safety of those specified or substantially disrupting the orderly operation of the school, and (3) creates a reasonable fear of harm to the students' or school personnel's person or property or has a high likelihood of succeeding in that purpose. For purposes of this Code section, electronic communication includes but is not limited to any transfer of signs, signals, writings, images, sounds, data or intelligence of any nature transmitted in whole or in part by a wire, radio, electromagnetic, photo electronic or photo optical system.                      </a:t>
            </a:r>
            <a:r>
              <a:rPr lang="en-US" sz="3400" b="1">
                <a:solidFill>
                  <a:srgbClr val="85200C"/>
                </a:solidFill>
              </a:rPr>
              <a:t>Page 43 of the CCPS Student Handbook</a:t>
            </a:r>
            <a:endParaRPr sz="3400" b="1">
              <a:solidFill>
                <a:srgbClr val="85200C"/>
              </a:solidFill>
            </a:endParaRPr>
          </a:p>
        </p:txBody>
      </p:sp>
      <p:cxnSp>
        <p:nvCxnSpPr>
          <p:cNvPr id="282" name="Google Shape;282;p25"/>
          <p:cNvCxnSpPr/>
          <p:nvPr/>
        </p:nvCxnSpPr>
        <p:spPr>
          <a:xfrm>
            <a:off x="3464168" y="1530147"/>
            <a:ext cx="5050301" cy="3231"/>
          </a:xfrm>
          <a:prstGeom prst="straightConnector1">
            <a:avLst/>
          </a:prstGeom>
          <a:noFill/>
          <a:ln w="22225" cap="flat" cmpd="sng">
            <a:solidFill>
              <a:srgbClr val="C0000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6" descr="Image result for examples of cyberbullying"/>
          <p:cNvPicPr preferRelativeResize="0"/>
          <p:nvPr/>
        </p:nvPicPr>
        <p:blipFill rotWithShape="1">
          <a:blip r:embed="rId3">
            <a:alphaModFix/>
          </a:blip>
          <a:srcRect l="2598" t="4106" b="3414"/>
          <a:stretch/>
        </p:blipFill>
        <p:spPr>
          <a:xfrm>
            <a:off x="1136468" y="47617"/>
            <a:ext cx="10162903" cy="6810383"/>
          </a:xfrm>
          <a:prstGeom prst="rect">
            <a:avLst/>
          </a:prstGeom>
          <a:noFill/>
          <a:ln>
            <a:noFill/>
          </a:ln>
        </p:spPr>
      </p:pic>
      <p:sp>
        <p:nvSpPr>
          <p:cNvPr id="288" name="Google Shape;288;p26"/>
          <p:cNvSpPr/>
          <p:nvPr/>
        </p:nvSpPr>
        <p:spPr>
          <a:xfrm rot="9978552">
            <a:off x="9077246" y="4734256"/>
            <a:ext cx="2345236" cy="758770"/>
          </a:xfrm>
          <a:prstGeom prst="rightArrow">
            <a:avLst>
              <a:gd name="adj1" fmla="val 50000"/>
              <a:gd name="adj2" fmla="val 50000"/>
            </a:avLst>
          </a:prstGeom>
          <a:solidFill>
            <a:srgbClr val="00B0F0"/>
          </a:solidFill>
          <a:ln w="158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9" name="Google Shape;289;p26"/>
          <p:cNvSpPr txBox="1"/>
          <p:nvPr/>
        </p:nvSpPr>
        <p:spPr>
          <a:xfrm rot="-839876">
            <a:off x="9496697" y="4833257"/>
            <a:ext cx="172429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C00000"/>
                </a:solidFill>
                <a:latin typeface="Twentieth Century"/>
                <a:ea typeface="Twentieth Century"/>
                <a:cs typeface="Twentieth Century"/>
                <a:sym typeface="Twentieth Century"/>
              </a:rPr>
              <a:t>POPULAR</a:t>
            </a:r>
            <a:endParaRPr sz="2400">
              <a:solidFill>
                <a:srgbClr val="C00000"/>
              </a:solidFill>
              <a:latin typeface="Twentieth Century"/>
              <a:ea typeface="Twentieth Century"/>
              <a:cs typeface="Twentieth Century"/>
              <a:sym typeface="Twentieth Century"/>
            </a:endParaRPr>
          </a:p>
        </p:txBody>
      </p:sp>
      <p:sp>
        <p:nvSpPr>
          <p:cNvPr id="290" name="Google Shape;290;p26"/>
          <p:cNvSpPr/>
          <p:nvPr/>
        </p:nvSpPr>
        <p:spPr>
          <a:xfrm>
            <a:off x="6221025" y="4225200"/>
            <a:ext cx="2632800" cy="764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txBox="1"/>
          <p:nvPr/>
        </p:nvSpPr>
        <p:spPr>
          <a:xfrm>
            <a:off x="6475825" y="4393200"/>
            <a:ext cx="23355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C00000"/>
                </a:solidFill>
                <a:latin typeface="Twentieth Century"/>
                <a:ea typeface="Twentieth Century"/>
                <a:cs typeface="Twentieth Century"/>
                <a:sym typeface="Twentieth Century"/>
              </a:rPr>
              <a:t>DON’T SHARE PASSWORDS</a:t>
            </a:r>
            <a:endParaRPr sz="1500">
              <a:solidFill>
                <a:srgbClr val="C00000"/>
              </a:solidFill>
              <a:latin typeface="Twentieth Century"/>
              <a:ea typeface="Twentieth Century"/>
              <a:cs typeface="Twentieth Century"/>
              <a:sym typeface="Twentieth Century"/>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7"/>
          <p:cNvSpPr txBox="1"/>
          <p:nvPr/>
        </p:nvSpPr>
        <p:spPr>
          <a:xfrm>
            <a:off x="953588" y="11"/>
            <a:ext cx="10071600" cy="1246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300">
                <a:solidFill>
                  <a:srgbClr val="C00000"/>
                </a:solidFill>
                <a:latin typeface="Teko"/>
                <a:ea typeface="Teko"/>
                <a:cs typeface="Teko"/>
                <a:sym typeface="Teko"/>
              </a:rPr>
              <a:t>CYBERBULLYING AND THE LAW</a:t>
            </a:r>
            <a:endParaRPr sz="6300">
              <a:solidFill>
                <a:srgbClr val="C00000"/>
              </a:solidFill>
              <a:latin typeface="Teko"/>
              <a:ea typeface="Teko"/>
              <a:cs typeface="Teko"/>
              <a:sym typeface="Teko"/>
            </a:endParaRPr>
          </a:p>
        </p:txBody>
      </p:sp>
      <p:sp>
        <p:nvSpPr>
          <p:cNvPr id="297" name="Google Shape;297;p27"/>
          <p:cNvSpPr/>
          <p:nvPr/>
        </p:nvSpPr>
        <p:spPr>
          <a:xfrm>
            <a:off x="97800" y="856500"/>
            <a:ext cx="11996400" cy="600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C00000"/>
                </a:solidFill>
                <a:latin typeface="Open Sans"/>
                <a:ea typeface="Open Sans"/>
                <a:cs typeface="Open Sans"/>
                <a:sym typeface="Open Sans"/>
              </a:rPr>
              <a:t>16-12-100.2. Computer or electronic pornography and child exploitation prevention</a:t>
            </a:r>
            <a:br>
              <a:rPr lang="en-US" sz="2400">
                <a:solidFill>
                  <a:schemeClr val="lt1"/>
                </a:solidFill>
                <a:latin typeface="Twentieth Century"/>
                <a:ea typeface="Twentieth Century"/>
                <a:cs typeface="Twentieth Century"/>
                <a:sym typeface="Twentieth Century"/>
              </a:rPr>
            </a:br>
            <a:r>
              <a:rPr lang="en-US" sz="2400">
                <a:solidFill>
                  <a:schemeClr val="lt1"/>
                </a:solidFill>
                <a:latin typeface="Open Sans"/>
                <a:ea typeface="Open Sans"/>
                <a:cs typeface="Open Sans"/>
                <a:sym typeface="Open Sans"/>
              </a:rPr>
              <a:t>(a) This Code section shall be known and may be cited as the "Computer or Electronic Pornography and Child Exploitation Prevention Act of 2007."</a:t>
            </a:r>
            <a:br>
              <a:rPr lang="en-US" sz="2400">
                <a:solidFill>
                  <a:schemeClr val="lt1"/>
                </a:solidFill>
                <a:latin typeface="Twentieth Century"/>
                <a:ea typeface="Twentieth Century"/>
                <a:cs typeface="Twentieth Century"/>
                <a:sym typeface="Twentieth Century"/>
              </a:rPr>
            </a:br>
            <a:br>
              <a:rPr lang="en-US" sz="2400">
                <a:solidFill>
                  <a:schemeClr val="lt1"/>
                </a:solidFill>
                <a:latin typeface="Twentieth Century"/>
                <a:ea typeface="Twentieth Century"/>
                <a:cs typeface="Twentieth Century"/>
                <a:sym typeface="Twentieth Century"/>
              </a:rPr>
            </a:br>
            <a:r>
              <a:rPr lang="en-US" sz="2400">
                <a:solidFill>
                  <a:schemeClr val="lt1"/>
                </a:solidFill>
                <a:latin typeface="Open Sans"/>
                <a:ea typeface="Open Sans"/>
                <a:cs typeface="Open Sans"/>
                <a:sym typeface="Open Sans"/>
              </a:rPr>
              <a:t>(b) As used in this Code section, the term:</a:t>
            </a:r>
            <a:br>
              <a:rPr lang="en-US" sz="2400">
                <a:solidFill>
                  <a:schemeClr val="lt1"/>
                </a:solidFill>
                <a:latin typeface="Twentieth Century"/>
                <a:ea typeface="Twentieth Century"/>
                <a:cs typeface="Twentieth Century"/>
                <a:sym typeface="Twentieth Century"/>
              </a:rPr>
            </a:br>
            <a:br>
              <a:rPr lang="en-US" sz="2400">
                <a:solidFill>
                  <a:schemeClr val="lt1"/>
                </a:solidFill>
                <a:latin typeface="Twentieth Century"/>
                <a:ea typeface="Twentieth Century"/>
                <a:cs typeface="Twentieth Century"/>
                <a:sym typeface="Twentieth Century"/>
              </a:rPr>
            </a:br>
            <a:r>
              <a:rPr lang="en-US" sz="2400">
                <a:solidFill>
                  <a:schemeClr val="lt1"/>
                </a:solidFill>
                <a:latin typeface="Open Sans"/>
                <a:ea typeface="Open Sans"/>
                <a:cs typeface="Open Sans"/>
                <a:sym typeface="Open Sans"/>
              </a:rPr>
              <a:t>(1) "Child" means any person under the age of 16 years.</a:t>
            </a:r>
            <a:br>
              <a:rPr lang="en-US" sz="2400">
                <a:solidFill>
                  <a:schemeClr val="lt1"/>
                </a:solidFill>
                <a:latin typeface="Twentieth Century"/>
                <a:ea typeface="Twentieth Century"/>
                <a:cs typeface="Twentieth Century"/>
                <a:sym typeface="Twentieth Century"/>
              </a:rPr>
            </a:br>
            <a:br>
              <a:rPr lang="en-US" sz="2400">
                <a:solidFill>
                  <a:schemeClr val="lt1"/>
                </a:solidFill>
                <a:latin typeface="Twentieth Century"/>
                <a:ea typeface="Twentieth Century"/>
                <a:cs typeface="Twentieth Century"/>
                <a:sym typeface="Twentieth Century"/>
              </a:rPr>
            </a:br>
            <a:r>
              <a:rPr lang="en-US" sz="2400">
                <a:solidFill>
                  <a:schemeClr val="lt1"/>
                </a:solidFill>
                <a:latin typeface="Open Sans"/>
                <a:ea typeface="Open Sans"/>
                <a:cs typeface="Open Sans"/>
                <a:sym typeface="Open Sans"/>
              </a:rPr>
              <a:t>(2) "Electronic device" means any device used for the purpose of communicating with a child for sexual purposes or any device used to visually depict a child engaged in sexually explicit conduct, store any image or audio of a child engaged in sexually explicit conduct, or transmit any audio or visual image of a child for sexual purposes. Such term may include, but shall not be limited to, a computer, cellular phone, thumb drive, video game system, or any other electronic device that can be used in furtherance of exploiting a child for sexual purposes;</a:t>
            </a:r>
            <a:br>
              <a:rPr lang="en-US" sz="2400">
                <a:solidFill>
                  <a:schemeClr val="lt1"/>
                </a:solidFill>
                <a:latin typeface="Twentieth Century"/>
                <a:ea typeface="Twentieth Century"/>
                <a:cs typeface="Twentieth Century"/>
                <a:sym typeface="Twentieth Century"/>
              </a:rPr>
            </a:br>
            <a:endParaRPr sz="2400">
              <a:solidFill>
                <a:schemeClr val="lt1"/>
              </a:solidFill>
              <a:latin typeface="Twentieth Century"/>
              <a:ea typeface="Twentieth Century"/>
              <a:cs typeface="Twentieth Century"/>
              <a:sym typeface="Twentieth Century"/>
            </a:endParaRPr>
          </a:p>
        </p:txBody>
      </p:sp>
      <p:pic>
        <p:nvPicPr>
          <p:cNvPr id="298" name="Google Shape;298;p27" descr="Image result for law clipart"/>
          <p:cNvPicPr preferRelativeResize="0"/>
          <p:nvPr/>
        </p:nvPicPr>
        <p:blipFill rotWithShape="1">
          <a:blip r:embed="rId3">
            <a:alphaModFix/>
          </a:blip>
          <a:srcRect/>
          <a:stretch/>
        </p:blipFill>
        <p:spPr>
          <a:xfrm rot="1407359">
            <a:off x="9983267" y="2455027"/>
            <a:ext cx="1810859" cy="13686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625</Words>
  <Application>Microsoft Office PowerPoint</Application>
  <PresentationFormat>Widescreen</PresentationFormat>
  <Paragraphs>36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Twentieth Century</vt:lpstr>
      <vt:lpstr>Teko</vt:lpstr>
      <vt:lpstr>Calibri</vt:lpstr>
      <vt:lpstr>Open Sans</vt:lpstr>
      <vt:lpstr>Circuit</vt:lpstr>
      <vt:lpstr>CYBERBULLYING  &amp; VIRTUAL SAFETY 101 FOR PARENTS</vt:lpstr>
      <vt:lpstr>PowerPoint Presentation</vt:lpstr>
      <vt:lpstr>PowerPoint Presentation</vt:lpstr>
      <vt:lpstr>PowerPoint Presentation</vt:lpstr>
      <vt:lpstr>TOPICS OF DISCUSSION</vt:lpstr>
      <vt:lpstr>PowerPoint Presentation</vt:lpstr>
      <vt:lpstr>WHAT IS CYBERBULLYING?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  &amp; VIRTUAL SAFETY 101 FOR PARENTS</dc:title>
  <dc:creator>Taji</dc:creator>
  <cp:lastModifiedBy>Taji Givens-McCall</cp:lastModifiedBy>
  <cp:revision>1</cp:revision>
  <dcterms:modified xsi:type="dcterms:W3CDTF">2020-09-14T12:06:04Z</dcterms:modified>
</cp:coreProperties>
</file>